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1"/>
  </p:sldMasterIdLst>
  <p:notesMasterIdLst>
    <p:notesMasterId r:id="rId46"/>
  </p:notesMasterIdLst>
  <p:sldIdLst>
    <p:sldId id="272" r:id="rId2"/>
    <p:sldId id="307" r:id="rId3"/>
    <p:sldId id="309" r:id="rId4"/>
    <p:sldId id="310" r:id="rId5"/>
    <p:sldId id="319" r:id="rId6"/>
    <p:sldId id="320" r:id="rId7"/>
    <p:sldId id="317" r:id="rId8"/>
    <p:sldId id="318" r:id="rId9"/>
    <p:sldId id="321" r:id="rId10"/>
    <p:sldId id="314" r:id="rId11"/>
    <p:sldId id="315" r:id="rId12"/>
    <p:sldId id="316" r:id="rId13"/>
    <p:sldId id="322" r:id="rId14"/>
    <p:sldId id="323" r:id="rId15"/>
    <p:sldId id="324" r:id="rId16"/>
    <p:sldId id="325" r:id="rId17"/>
    <p:sldId id="312" r:id="rId18"/>
    <p:sldId id="327" r:id="rId19"/>
    <p:sldId id="328" r:id="rId20"/>
    <p:sldId id="329" r:id="rId21"/>
    <p:sldId id="330" r:id="rId22"/>
    <p:sldId id="331" r:id="rId23"/>
    <p:sldId id="332" r:id="rId24"/>
    <p:sldId id="344" r:id="rId25"/>
    <p:sldId id="333" r:id="rId26"/>
    <p:sldId id="335" r:id="rId27"/>
    <p:sldId id="334" r:id="rId28"/>
    <p:sldId id="337" r:id="rId29"/>
    <p:sldId id="338" r:id="rId30"/>
    <p:sldId id="339" r:id="rId31"/>
    <p:sldId id="340" r:id="rId32"/>
    <p:sldId id="341" r:id="rId33"/>
    <p:sldId id="342" r:id="rId34"/>
    <p:sldId id="343" r:id="rId35"/>
    <p:sldId id="346" r:id="rId36"/>
    <p:sldId id="347" r:id="rId37"/>
    <p:sldId id="345" r:id="rId38"/>
    <p:sldId id="348" r:id="rId39"/>
    <p:sldId id="350" r:id="rId40"/>
    <p:sldId id="349" r:id="rId41"/>
    <p:sldId id="351" r:id="rId42"/>
    <p:sldId id="352" r:id="rId43"/>
    <p:sldId id="353" r:id="rId44"/>
    <p:sldId id="336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3" autoAdjust="0"/>
    <p:restoredTop sz="94660"/>
  </p:normalViewPr>
  <p:slideViewPr>
    <p:cSldViewPr snapToGrid="0">
      <p:cViewPr varScale="1">
        <p:scale>
          <a:sx n="89" d="100"/>
          <a:sy n="89" d="100"/>
        </p:scale>
        <p:origin x="108" y="5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85064C-9C68-43A7-A628-67C2E96995CE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ED45-C9ED-4893-9AF4-C54CE6B56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686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22F9-5219-4635-B0E3-EA2EF5B2D060}" type="datetime1">
              <a:rPr lang="en-US" smtClean="0"/>
              <a:t>7/24/2023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378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3AB30-E714-49A3-BA9B-B9FF459C6BB3}" type="datetime1">
              <a:rPr lang="en-US" smtClean="0"/>
              <a:t>7/24/2023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254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6FF2-975C-43B2-AA05-D59BEF65EC29}" type="datetime1">
              <a:rPr lang="en-US" smtClean="0"/>
              <a:t>7/24/2023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935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37C9E-BAA9-461F-A93E-BC0C573AAA12}" type="datetime1">
              <a:rPr lang="en-US" smtClean="0"/>
              <a:t>7/24/2023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813905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A195E-BCBB-43D0-A21C-4F7CFC130257}" type="datetime1">
              <a:rPr lang="en-US" smtClean="0"/>
              <a:t>7/24/2023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234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2FF40-D000-45D8-9C66-CFD0466CEF58}" type="datetime1">
              <a:rPr lang="en-US" smtClean="0"/>
              <a:t>7/24/2023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230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62847-8910-4F91-871E-35B8C561EB37}" type="datetime1">
              <a:rPr lang="en-US" smtClean="0"/>
              <a:t>7/24/2023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788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4CB4-4D94-467B-AA18-3450E3D3071D}" type="datetime1">
              <a:rPr lang="en-US" smtClean="0"/>
              <a:t>7/24/2023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0233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70C49-D4D6-481F-AAD4-6544B245EAE7}" type="datetime1">
              <a:rPr lang="en-US" smtClean="0"/>
              <a:t>7/24/2023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659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30FF3-38C5-49A9-97A3-F3F8DECE0F64}" type="datetime1">
              <a:rPr lang="en-US" smtClean="0"/>
              <a:t>7/24/2023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560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1CFC4-6302-41BC-9DFE-1B4F446C0A6D}" type="datetime1">
              <a:rPr lang="en-US" smtClean="0"/>
              <a:t>7/24/2023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864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EFB3-2401-4108-911B-E5A6CA0F7493}" type="datetime1">
              <a:rPr lang="en-US" smtClean="0"/>
              <a:t>7/24/2023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637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17F17-ADA0-4CFD-A8D0-BE3856A6A184}" type="datetime1">
              <a:rPr lang="en-US" smtClean="0"/>
              <a:t>7/24/2023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412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77F8-E284-4871-98A5-BEA6FF985EC4}" type="datetime1">
              <a:rPr lang="en-US" smtClean="0"/>
              <a:t>7/24/2023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8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BDEEB-DF9C-4859-AB92-7B53838500A7}" type="datetime1">
              <a:rPr lang="en-US" smtClean="0"/>
              <a:t>7/24/2023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092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7506A-2FBA-4DCB-A9E6-94D0C03FA5AC}" type="datetime1">
              <a:rPr lang="en-US" smtClean="0"/>
              <a:t>7/24/2023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411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A9C25-2C02-40EA-B022-E3DBAFB33387}" type="datetime1">
              <a:rPr lang="en-US" smtClean="0"/>
              <a:t>7/24/2023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798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9797F082-0E41-487D-A4B1-6A4D0DA4CCF1}" type="datetime1">
              <a:rPr lang="en-US" smtClean="0"/>
              <a:t>7/24/2023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5052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DF272-7D70-B06E-AC9F-594C18541E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IOTA / North America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9B37C5-EF35-6D2B-832F-6DD8B9689B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9799" y="3429001"/>
            <a:ext cx="9144000" cy="1019400"/>
          </a:xfrm>
        </p:spPr>
        <p:txBody>
          <a:bodyPr/>
          <a:lstStyle/>
          <a:p>
            <a:r>
              <a:rPr lang="en-US" sz="3600" b="1" dirty="0">
                <a:solidFill>
                  <a:srgbClr val="FFFF00"/>
                </a:solidFill>
              </a:rPr>
              <a:t>2022-2023 Interesting Observations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Norman Carlson – NA Review Coordinator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D8D7D8-FCFE-3C47-09E6-5C49384FD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39" y="195963"/>
            <a:ext cx="10934916" cy="149216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476314-7465-F06F-3BA0-522AC8F3F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103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4BB2D722-2CA1-7C31-F9B9-DC68B8CAC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860" y="0"/>
            <a:ext cx="8823081" cy="6858000"/>
          </a:xfrm>
          <a:prstGeom prst="rect">
            <a:avLst/>
          </a:prstGeom>
        </p:spPr>
      </p:pic>
      <p:pic>
        <p:nvPicPr>
          <p:cNvPr id="3" name="Picture 2" descr="A white number on a black background&#10;&#10;Description automatically generated">
            <a:extLst>
              <a:ext uri="{FF2B5EF4-FFF2-40B4-BE49-F238E27FC236}">
                <a16:creationId xmlns:a16="http://schemas.microsoft.com/office/drawing/2014/main" id="{9B112FD6-7585-6EDB-670F-15166AC2B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007860" cy="141765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5BCCBD7-F798-68EF-2AF9-6508B6B6E747}"/>
              </a:ext>
            </a:extLst>
          </p:cNvPr>
          <p:cNvSpPr/>
          <p:nvPr/>
        </p:nvSpPr>
        <p:spPr>
          <a:xfrm>
            <a:off x="9213208" y="1322084"/>
            <a:ext cx="636998" cy="42124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25DB5E-E73B-18DC-7379-56881E322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510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number on a black background&#10;&#10;Description automatically generated">
            <a:extLst>
              <a:ext uri="{FF2B5EF4-FFF2-40B4-BE49-F238E27FC236}">
                <a16:creationId xmlns:a16="http://schemas.microsoft.com/office/drawing/2014/main" id="{9B112FD6-7585-6EDB-670F-15166AC2B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007860" cy="1417654"/>
          </a:xfrm>
          <a:prstGeom prst="rect">
            <a:avLst/>
          </a:prstGeom>
        </p:spPr>
      </p:pic>
      <p:pic>
        <p:nvPicPr>
          <p:cNvPr id="5" name="Picture 4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4D922175-95E9-25EF-6146-446470483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860" y="0"/>
            <a:ext cx="8823081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48C0223-36FB-D63B-E43D-3EF0C72AB3EC}"/>
              </a:ext>
            </a:extLst>
          </p:cNvPr>
          <p:cNvSpPr/>
          <p:nvPr/>
        </p:nvSpPr>
        <p:spPr>
          <a:xfrm>
            <a:off x="9683108" y="1309384"/>
            <a:ext cx="636998" cy="42124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D7F257-B9AA-80A4-E4F4-D7563B10E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587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number on a black background&#10;&#10;Description automatically generated">
            <a:extLst>
              <a:ext uri="{FF2B5EF4-FFF2-40B4-BE49-F238E27FC236}">
                <a16:creationId xmlns:a16="http://schemas.microsoft.com/office/drawing/2014/main" id="{9B112FD6-7585-6EDB-670F-15166AC2B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007860" cy="1417654"/>
          </a:xfrm>
          <a:prstGeom prst="rect">
            <a:avLst/>
          </a:prstGeom>
        </p:spPr>
      </p:pic>
      <p:pic>
        <p:nvPicPr>
          <p:cNvPr id="5" name="Picture 4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1DE29465-5B7D-EC78-DAB1-7C5E5413D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860" y="0"/>
            <a:ext cx="8823081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A9DB73A-34A7-98D6-E209-DCE3BF8CD8AF}"/>
              </a:ext>
            </a:extLst>
          </p:cNvPr>
          <p:cNvSpPr/>
          <p:nvPr/>
        </p:nvSpPr>
        <p:spPr>
          <a:xfrm>
            <a:off x="10184140" y="1309384"/>
            <a:ext cx="636998" cy="42124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365654A-F060-2B56-E558-7252B47E0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656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number on a black background&#10;&#10;Description automatically generated">
            <a:extLst>
              <a:ext uri="{FF2B5EF4-FFF2-40B4-BE49-F238E27FC236}">
                <a16:creationId xmlns:a16="http://schemas.microsoft.com/office/drawing/2014/main" id="{012620EE-2EBE-35DD-5451-7D17C435B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8266" cy="1382638"/>
          </a:xfrm>
          <a:prstGeom prst="rect">
            <a:avLst/>
          </a:prstGeom>
        </p:spPr>
      </p:pic>
      <p:pic>
        <p:nvPicPr>
          <p:cNvPr id="4" name="Picture 3" descr="A map of a desert with yellow lines and black circles&#10;&#10;Description automatically generated">
            <a:extLst>
              <a:ext uri="{FF2B5EF4-FFF2-40B4-BE49-F238E27FC236}">
                <a16:creationId xmlns:a16="http://schemas.microsoft.com/office/drawing/2014/main" id="{CC2E5243-C80B-79FA-8067-BDC5CF1B0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7288" y="0"/>
            <a:ext cx="7850715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BA72CD-E4FA-218C-FA9A-DDAE07DB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892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number on a black background&#10;&#10;Description automatically generated">
            <a:extLst>
              <a:ext uri="{FF2B5EF4-FFF2-40B4-BE49-F238E27FC236}">
                <a16:creationId xmlns:a16="http://schemas.microsoft.com/office/drawing/2014/main" id="{012620EE-2EBE-35DD-5451-7D17C435B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8266" cy="1382638"/>
          </a:xfrm>
          <a:prstGeom prst="rect">
            <a:avLst/>
          </a:prstGeom>
        </p:spPr>
      </p:pic>
      <p:pic>
        <p:nvPicPr>
          <p:cNvPr id="6" name="Picture 5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E88548FB-18CD-5E8B-D29A-9202D684E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13736"/>
            <a:ext cx="6232332" cy="4844264"/>
          </a:xfrm>
          <a:prstGeom prst="rect">
            <a:avLst/>
          </a:prstGeom>
        </p:spPr>
      </p:pic>
      <p:pic>
        <p:nvPicPr>
          <p:cNvPr id="4" name="Picture 3" descr="A map of a desert&#10;&#10;Description automatically generated">
            <a:extLst>
              <a:ext uri="{FF2B5EF4-FFF2-40B4-BE49-F238E27FC236}">
                <a16:creationId xmlns:a16="http://schemas.microsoft.com/office/drawing/2014/main" id="{A110B464-06D7-7315-BBB2-42B71CD7BC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0170" y="0"/>
            <a:ext cx="7860197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3C1E4B-A5FD-2C44-ABF3-084AC716FF87}"/>
              </a:ext>
            </a:extLst>
          </p:cNvPr>
          <p:cNvSpPr txBox="1"/>
          <p:nvPr/>
        </p:nvSpPr>
        <p:spPr>
          <a:xfrm>
            <a:off x="-731146" y="1282689"/>
            <a:ext cx="5378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Shadows from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Primary Star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409BF3B-48AE-02C7-1898-925CA33E1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CC6243-9269-863A-92DB-46224CE3A470}"/>
              </a:ext>
            </a:extLst>
          </p:cNvPr>
          <p:cNvSpPr txBox="1"/>
          <p:nvPr/>
        </p:nvSpPr>
        <p:spPr>
          <a:xfrm rot="19765396">
            <a:off x="3603812" y="4097984"/>
            <a:ext cx="3082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Shadow from Primary Star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Southern Body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295DC6-DCEC-0885-4056-772EE327A5D0}"/>
              </a:ext>
            </a:extLst>
          </p:cNvPr>
          <p:cNvSpPr txBox="1"/>
          <p:nvPr/>
        </p:nvSpPr>
        <p:spPr>
          <a:xfrm rot="19765396">
            <a:off x="2824695" y="368153"/>
            <a:ext cx="2634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Shadow from Primary</a:t>
            </a:r>
          </a:p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 Of Northern Body</a:t>
            </a:r>
          </a:p>
        </p:txBody>
      </p:sp>
    </p:spTree>
    <p:extLst>
      <p:ext uri="{BB962C8B-B14F-4D97-AF65-F5344CB8AC3E}">
        <p14:creationId xmlns:p14="http://schemas.microsoft.com/office/powerpoint/2010/main" val="11028617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45178CE5-49E1-9C75-A5AD-08C559A0E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1680"/>
            <a:ext cx="6234977" cy="4846320"/>
          </a:xfrm>
          <a:prstGeom prst="rect">
            <a:avLst/>
          </a:prstGeom>
        </p:spPr>
      </p:pic>
      <p:pic>
        <p:nvPicPr>
          <p:cNvPr id="4" name="Picture 3" descr="A map of land with green and yellow arrows&#10;&#10;Description automatically generated">
            <a:extLst>
              <a:ext uri="{FF2B5EF4-FFF2-40B4-BE49-F238E27FC236}">
                <a16:creationId xmlns:a16="http://schemas.microsoft.com/office/drawing/2014/main" id="{F4625542-829D-25B1-E317-274F0BAC9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7288" y="0"/>
            <a:ext cx="7860197" cy="6858000"/>
          </a:xfrm>
          <a:prstGeom prst="rect">
            <a:avLst/>
          </a:prstGeom>
        </p:spPr>
      </p:pic>
      <p:pic>
        <p:nvPicPr>
          <p:cNvPr id="2" name="Picture 1" descr="A white number on a black background&#10;&#10;Description automatically generated">
            <a:extLst>
              <a:ext uri="{FF2B5EF4-FFF2-40B4-BE49-F238E27FC236}">
                <a16:creationId xmlns:a16="http://schemas.microsoft.com/office/drawing/2014/main" id="{012620EE-2EBE-35DD-5451-7D17C435B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958266" cy="13826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5995B1-0DFA-9850-277C-1486C2A87B4A}"/>
              </a:ext>
            </a:extLst>
          </p:cNvPr>
          <p:cNvSpPr txBox="1"/>
          <p:nvPr/>
        </p:nvSpPr>
        <p:spPr>
          <a:xfrm>
            <a:off x="-731146" y="1282689"/>
            <a:ext cx="5378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Shadows from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Secondary Star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933DA4B-7F61-809F-30B8-7B6C10CDC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664D92-634A-6012-B2A8-6A78BF4AA347}"/>
              </a:ext>
            </a:extLst>
          </p:cNvPr>
          <p:cNvSpPr txBox="1"/>
          <p:nvPr/>
        </p:nvSpPr>
        <p:spPr>
          <a:xfrm rot="19765396">
            <a:off x="7762167" y="4203830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Shadow from Secondary Star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Southern Body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47726A-0571-7A56-2768-407DDA9627AB}"/>
              </a:ext>
            </a:extLst>
          </p:cNvPr>
          <p:cNvSpPr txBox="1"/>
          <p:nvPr/>
        </p:nvSpPr>
        <p:spPr>
          <a:xfrm rot="19765396">
            <a:off x="7028597" y="843093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Shadow from Secondary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 Of Northern Body</a:t>
            </a:r>
          </a:p>
        </p:txBody>
      </p:sp>
    </p:spTree>
    <p:extLst>
      <p:ext uri="{BB962C8B-B14F-4D97-AF65-F5344CB8AC3E}">
        <p14:creationId xmlns:p14="http://schemas.microsoft.com/office/powerpoint/2010/main" val="3244241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a field&#10;&#10;Description automatically generated">
            <a:extLst>
              <a:ext uri="{FF2B5EF4-FFF2-40B4-BE49-F238E27FC236}">
                <a16:creationId xmlns:a16="http://schemas.microsoft.com/office/drawing/2014/main" id="{570131F3-F0CA-168B-AD7B-E9215ABA7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288" y="0"/>
            <a:ext cx="7860197" cy="6858000"/>
          </a:xfrm>
          <a:prstGeom prst="rect">
            <a:avLst/>
          </a:prstGeom>
        </p:spPr>
      </p:pic>
      <p:pic>
        <p:nvPicPr>
          <p:cNvPr id="2" name="Picture 1" descr="A white number on a black background&#10;&#10;Description automatically generated">
            <a:extLst>
              <a:ext uri="{FF2B5EF4-FFF2-40B4-BE49-F238E27FC236}">
                <a16:creationId xmlns:a16="http://schemas.microsoft.com/office/drawing/2014/main" id="{012620EE-2EBE-35DD-5451-7D17C435B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58266" cy="13826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D53EEC-A2C6-2B34-8E43-287584A4DBA1}"/>
              </a:ext>
            </a:extLst>
          </p:cNvPr>
          <p:cNvSpPr txBox="1"/>
          <p:nvPr/>
        </p:nvSpPr>
        <p:spPr>
          <a:xfrm>
            <a:off x="-997846" y="2463789"/>
            <a:ext cx="5378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Shadows from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Both Stars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342DDA0-8393-5CF0-632E-6A44A062A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9249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E2B3E4D-F45A-433C-52A3-722E2E11E0DE}"/>
              </a:ext>
            </a:extLst>
          </p:cNvPr>
          <p:cNvSpPr txBox="1"/>
          <p:nvPr/>
        </p:nvSpPr>
        <p:spPr>
          <a:xfrm>
            <a:off x="3406588" y="283941"/>
            <a:ext cx="5378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2022 08 31 (276) </a:t>
            </a:r>
            <a:r>
              <a:rPr lang="en-US" sz="2400" dirty="0" err="1">
                <a:solidFill>
                  <a:srgbClr val="FFFF00"/>
                </a:solidFill>
                <a:latin typeface="Arial Black" panose="020B0A04020102020204" pitchFamily="34" charset="0"/>
              </a:rPr>
              <a:t>Adelheid</a:t>
            </a:r>
            <a:endParaRPr lang="en-US" sz="2400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Possible Satellite Discovery</a:t>
            </a:r>
          </a:p>
        </p:txBody>
      </p:sp>
      <p:pic>
        <p:nvPicPr>
          <p:cNvPr id="3" name="Picture 2" descr="A white number on a black background&#10;&#10;Description automatically generated">
            <a:extLst>
              <a:ext uri="{FF2B5EF4-FFF2-40B4-BE49-F238E27FC236}">
                <a16:creationId xmlns:a16="http://schemas.microsoft.com/office/drawing/2014/main" id="{9B112FD6-7585-6EDB-670F-15166AC2B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387"/>
            <a:ext cx="2007860" cy="1417654"/>
          </a:xfrm>
          <a:prstGeom prst="rect">
            <a:avLst/>
          </a:prstGeom>
        </p:spPr>
      </p:pic>
      <p:pic>
        <p:nvPicPr>
          <p:cNvPr id="4" name="Picture 3" descr="A map of the earth&#10;&#10;Description automatically generated">
            <a:extLst>
              <a:ext uri="{FF2B5EF4-FFF2-40B4-BE49-F238E27FC236}">
                <a16:creationId xmlns:a16="http://schemas.microsoft.com/office/drawing/2014/main" id="{C19E28F8-9E06-FA02-40DB-3E38C0753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749" y="1114938"/>
            <a:ext cx="7810500" cy="557212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B3A546-262E-6AFD-2B78-2F1994B00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5173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E2B3E4D-F45A-433C-52A3-722E2E11E0DE}"/>
              </a:ext>
            </a:extLst>
          </p:cNvPr>
          <p:cNvSpPr txBox="1"/>
          <p:nvPr/>
        </p:nvSpPr>
        <p:spPr>
          <a:xfrm>
            <a:off x="3406588" y="283941"/>
            <a:ext cx="5378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2022 08 31 (276) </a:t>
            </a:r>
            <a:r>
              <a:rPr lang="en-US" sz="2400" dirty="0" err="1">
                <a:solidFill>
                  <a:srgbClr val="FFFF00"/>
                </a:solidFill>
                <a:latin typeface="Arial Black" panose="020B0A04020102020204" pitchFamily="34" charset="0"/>
              </a:rPr>
              <a:t>Adelheid</a:t>
            </a:r>
            <a:endParaRPr lang="en-US" sz="2400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Possible Satellite Discovery</a:t>
            </a:r>
          </a:p>
        </p:txBody>
      </p:sp>
      <p:pic>
        <p:nvPicPr>
          <p:cNvPr id="5" name="Picture 4" descr="A map of the united states&#10;&#10;Description automatically generated">
            <a:extLst>
              <a:ext uri="{FF2B5EF4-FFF2-40B4-BE49-F238E27FC236}">
                <a16:creationId xmlns:a16="http://schemas.microsoft.com/office/drawing/2014/main" id="{525CEA2A-9BC0-3125-CC69-91959B78E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416" y="0"/>
            <a:ext cx="9911166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D8588-C583-41B9-78A7-8BC956D82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4812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E2B3E4D-F45A-433C-52A3-722E2E11E0DE}"/>
              </a:ext>
            </a:extLst>
          </p:cNvPr>
          <p:cNvSpPr txBox="1"/>
          <p:nvPr/>
        </p:nvSpPr>
        <p:spPr>
          <a:xfrm>
            <a:off x="3406588" y="283941"/>
            <a:ext cx="5378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2022 08 31 (276) </a:t>
            </a:r>
            <a:r>
              <a:rPr lang="en-US" sz="2400" dirty="0" err="1">
                <a:solidFill>
                  <a:srgbClr val="FFFF00"/>
                </a:solidFill>
                <a:latin typeface="Arial Black" panose="020B0A04020102020204" pitchFamily="34" charset="0"/>
              </a:rPr>
              <a:t>Adelheid</a:t>
            </a:r>
            <a:endParaRPr lang="en-US" sz="2400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Possible Satellite Discovery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3C278606-5312-F35E-0F7A-0B0A9CAA1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003" y="0"/>
            <a:ext cx="9451994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694A25-F6F4-A935-C09D-9D69476C4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094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1D8D7D8-FCFE-3C47-09E6-5C49384FD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542" y="195963"/>
            <a:ext cx="10934916" cy="14921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2B3E4D-F45A-433C-52A3-722E2E11E0DE}"/>
              </a:ext>
            </a:extLst>
          </p:cNvPr>
          <p:cNvSpPr txBox="1"/>
          <p:nvPr/>
        </p:nvSpPr>
        <p:spPr>
          <a:xfrm>
            <a:off x="1484107" y="1708810"/>
            <a:ext cx="9223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In Last Year’s Presentation:  2022 08 08 (90) Antiope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A1F54E-DB46-3929-B111-832900AA3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4287" y="2148632"/>
            <a:ext cx="6446313" cy="459889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EBE6EB-BCD0-E565-EE88-8D1837C32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2183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E2B3E4D-F45A-433C-52A3-722E2E11E0DE}"/>
              </a:ext>
            </a:extLst>
          </p:cNvPr>
          <p:cNvSpPr txBox="1"/>
          <p:nvPr/>
        </p:nvSpPr>
        <p:spPr>
          <a:xfrm>
            <a:off x="3406588" y="283941"/>
            <a:ext cx="5378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2022 08 31 (276) </a:t>
            </a:r>
            <a:r>
              <a:rPr lang="en-US" sz="2400" dirty="0" err="1">
                <a:solidFill>
                  <a:srgbClr val="FFFF00"/>
                </a:solidFill>
                <a:latin typeface="Arial Black" panose="020B0A04020102020204" pitchFamily="34" charset="0"/>
              </a:rPr>
              <a:t>Adelheid</a:t>
            </a:r>
            <a:endParaRPr lang="en-US" sz="2400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Possible Satellite Discovery</a:t>
            </a:r>
          </a:p>
        </p:txBody>
      </p:sp>
      <p:pic>
        <p:nvPicPr>
          <p:cNvPr id="5" name="Picture 4" descr="A screen shot of a graph&#10;&#10;Description automatically generated">
            <a:extLst>
              <a:ext uri="{FF2B5EF4-FFF2-40B4-BE49-F238E27FC236}">
                <a16:creationId xmlns:a16="http://schemas.microsoft.com/office/drawing/2014/main" id="{89ED06E0-0A38-12CB-5959-3BEF7D0B0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893" y="0"/>
            <a:ext cx="10328214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75EE7-3ED4-67DE-CA67-7E10F260B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5425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E2B3E4D-F45A-433C-52A3-722E2E11E0DE}"/>
              </a:ext>
            </a:extLst>
          </p:cNvPr>
          <p:cNvSpPr txBox="1"/>
          <p:nvPr/>
        </p:nvSpPr>
        <p:spPr>
          <a:xfrm>
            <a:off x="2120503" y="355861"/>
            <a:ext cx="7950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2022-12-19 29P </a:t>
            </a:r>
            <a:r>
              <a:rPr lang="en-US" sz="2400" dirty="0" err="1">
                <a:solidFill>
                  <a:srgbClr val="FFFF00"/>
                </a:solidFill>
                <a:latin typeface="Arial Black" panose="020B0A04020102020204" pitchFamily="34" charset="0"/>
              </a:rPr>
              <a:t>Schwassmann-Wachmann</a:t>
            </a:r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 1</a:t>
            </a:r>
          </a:p>
        </p:txBody>
      </p:sp>
      <p:pic>
        <p:nvPicPr>
          <p:cNvPr id="3" name="Picture 2" descr="A white number on a black background&#10;&#10;Description automatically generated">
            <a:extLst>
              <a:ext uri="{FF2B5EF4-FFF2-40B4-BE49-F238E27FC236}">
                <a16:creationId xmlns:a16="http://schemas.microsoft.com/office/drawing/2014/main" id="{9B112FD6-7585-6EDB-670F-15166AC2B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387"/>
            <a:ext cx="2007860" cy="1417654"/>
          </a:xfrm>
          <a:prstGeom prst="rect">
            <a:avLst/>
          </a:prstGeom>
        </p:spPr>
      </p:pic>
      <p:pic>
        <p:nvPicPr>
          <p:cNvPr id="5" name="Picture 4" descr="A map of the earth&#10;&#10;Description automatically generated">
            <a:extLst>
              <a:ext uri="{FF2B5EF4-FFF2-40B4-BE49-F238E27FC236}">
                <a16:creationId xmlns:a16="http://schemas.microsoft.com/office/drawing/2014/main" id="{4F288FCC-BF8D-785C-1FC5-C3FC9902D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860" y="1034066"/>
            <a:ext cx="8177442" cy="582393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5141A-C125-4ACD-8EB7-F1FFAB4EE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2270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E2B3E4D-F45A-433C-52A3-722E2E11E0DE}"/>
              </a:ext>
            </a:extLst>
          </p:cNvPr>
          <p:cNvSpPr txBox="1"/>
          <p:nvPr/>
        </p:nvSpPr>
        <p:spPr>
          <a:xfrm>
            <a:off x="2120503" y="355861"/>
            <a:ext cx="7950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2022-12-19 29P </a:t>
            </a:r>
            <a:r>
              <a:rPr lang="en-US" sz="2400" dirty="0" err="1">
                <a:solidFill>
                  <a:srgbClr val="FFFF00"/>
                </a:solidFill>
                <a:latin typeface="Arial Black" panose="020B0A04020102020204" pitchFamily="34" charset="0"/>
              </a:rPr>
              <a:t>Schwassmann-Wachmann</a:t>
            </a:r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 1</a:t>
            </a:r>
          </a:p>
        </p:txBody>
      </p:sp>
      <p:pic>
        <p:nvPicPr>
          <p:cNvPr id="4" name="Picture 3" descr="A map of land with red and green lines&#10;&#10;Description automatically generated">
            <a:extLst>
              <a:ext uri="{FF2B5EF4-FFF2-40B4-BE49-F238E27FC236}">
                <a16:creationId xmlns:a16="http://schemas.microsoft.com/office/drawing/2014/main" id="{00212D63-2893-0B38-5E50-6AD98F7032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535" b="16704"/>
          <a:stretch/>
        </p:blipFill>
        <p:spPr>
          <a:xfrm>
            <a:off x="1002640" y="899720"/>
            <a:ext cx="10614432" cy="5829854"/>
          </a:xfrm>
          <a:prstGeom prst="rect">
            <a:avLst/>
          </a:prstGeom>
        </p:spPr>
      </p:pic>
      <p:pic>
        <p:nvPicPr>
          <p:cNvPr id="3" name="Picture 2" descr="A white number on a black background&#10;&#10;Description automatically generated">
            <a:extLst>
              <a:ext uri="{FF2B5EF4-FFF2-40B4-BE49-F238E27FC236}">
                <a16:creationId xmlns:a16="http://schemas.microsoft.com/office/drawing/2014/main" id="{9B112FD6-7585-6EDB-670F-15166AC2B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387"/>
            <a:ext cx="2007860" cy="141765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3853E3-5DB0-0C7E-94E3-95EB5CC4B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752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E2B3E4D-F45A-433C-52A3-722E2E11E0DE}"/>
              </a:ext>
            </a:extLst>
          </p:cNvPr>
          <p:cNvSpPr txBox="1"/>
          <p:nvPr/>
        </p:nvSpPr>
        <p:spPr>
          <a:xfrm>
            <a:off x="2120503" y="355861"/>
            <a:ext cx="7950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2022-12-19 29P </a:t>
            </a:r>
            <a:r>
              <a:rPr lang="en-US" sz="2400" dirty="0" err="1">
                <a:solidFill>
                  <a:srgbClr val="FFFF00"/>
                </a:solidFill>
                <a:latin typeface="Arial Black" panose="020B0A04020102020204" pitchFamily="34" charset="0"/>
              </a:rPr>
              <a:t>Schwassmann-Wachmann</a:t>
            </a:r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 1</a:t>
            </a:r>
          </a:p>
        </p:txBody>
      </p:sp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83A0A522-58DB-FEDC-D4E3-103137099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671" y="0"/>
            <a:ext cx="9622657" cy="6858000"/>
          </a:xfrm>
          <a:prstGeom prst="rect">
            <a:avLst/>
          </a:prstGeom>
        </p:spPr>
      </p:pic>
      <p:pic>
        <p:nvPicPr>
          <p:cNvPr id="3" name="Picture 2" descr="A white number on a black background&#10;&#10;Description automatically generated">
            <a:extLst>
              <a:ext uri="{FF2B5EF4-FFF2-40B4-BE49-F238E27FC236}">
                <a16:creationId xmlns:a16="http://schemas.microsoft.com/office/drawing/2014/main" id="{9B112FD6-7585-6EDB-670F-15166AC2B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387"/>
            <a:ext cx="2007860" cy="141765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AE6FA4-600D-7C20-17A5-01C0429EC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3716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E2B3E4D-F45A-433C-52A3-722E2E11E0DE}"/>
              </a:ext>
            </a:extLst>
          </p:cNvPr>
          <p:cNvSpPr txBox="1"/>
          <p:nvPr/>
        </p:nvSpPr>
        <p:spPr>
          <a:xfrm>
            <a:off x="2120503" y="355861"/>
            <a:ext cx="7950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2022-12-19 29P </a:t>
            </a:r>
            <a:r>
              <a:rPr lang="en-US" sz="2400" dirty="0" err="1">
                <a:solidFill>
                  <a:srgbClr val="FFFF00"/>
                </a:solidFill>
                <a:latin typeface="Arial Black" panose="020B0A04020102020204" pitchFamily="34" charset="0"/>
              </a:rPr>
              <a:t>Schwassmann-Wachmann</a:t>
            </a:r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 1</a:t>
            </a:r>
          </a:p>
        </p:txBody>
      </p:sp>
      <p:pic>
        <p:nvPicPr>
          <p:cNvPr id="3" name="Picture 2" descr="A white number on a black background&#10;&#10;Description automatically generated">
            <a:extLst>
              <a:ext uri="{FF2B5EF4-FFF2-40B4-BE49-F238E27FC236}">
                <a16:creationId xmlns:a16="http://schemas.microsoft.com/office/drawing/2014/main" id="{9B112FD6-7585-6EDB-670F-15166AC2B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387"/>
            <a:ext cx="2007860" cy="1417654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250388C8-4888-B269-2F49-36ECBE6FE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860" y="0"/>
            <a:ext cx="9445762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8F7755-7E95-6A86-5BB2-F99603321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3099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E2B3E4D-F45A-433C-52A3-722E2E11E0DE}"/>
              </a:ext>
            </a:extLst>
          </p:cNvPr>
          <p:cNvSpPr txBox="1"/>
          <p:nvPr/>
        </p:nvSpPr>
        <p:spPr>
          <a:xfrm>
            <a:off x="2120503" y="355861"/>
            <a:ext cx="7950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2023-01-25 906 </a:t>
            </a:r>
            <a:r>
              <a:rPr lang="en-US" sz="2400" dirty="0" err="1">
                <a:solidFill>
                  <a:srgbClr val="FFFF00"/>
                </a:solidFill>
                <a:latin typeface="Arial Black" panose="020B0A04020102020204" pitchFamily="34" charset="0"/>
              </a:rPr>
              <a:t>Repsolda</a:t>
            </a:r>
            <a:endParaRPr lang="en-US" sz="2400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Possible Satellite Discovery</a:t>
            </a:r>
          </a:p>
        </p:txBody>
      </p:sp>
      <p:pic>
        <p:nvPicPr>
          <p:cNvPr id="3" name="Picture 2" descr="A white number on a black background&#10;&#10;Description automatically generated">
            <a:extLst>
              <a:ext uri="{FF2B5EF4-FFF2-40B4-BE49-F238E27FC236}">
                <a16:creationId xmlns:a16="http://schemas.microsoft.com/office/drawing/2014/main" id="{9B112FD6-7585-6EDB-670F-15166AC2B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387"/>
            <a:ext cx="2007860" cy="1417654"/>
          </a:xfrm>
          <a:prstGeom prst="rect">
            <a:avLst/>
          </a:prstGeom>
        </p:spPr>
      </p:pic>
      <p:pic>
        <p:nvPicPr>
          <p:cNvPr id="4" name="Picture 3" descr="A map of the united states&#10;&#10;Description automatically generated">
            <a:extLst>
              <a:ext uri="{FF2B5EF4-FFF2-40B4-BE49-F238E27FC236}">
                <a16:creationId xmlns:a16="http://schemas.microsoft.com/office/drawing/2014/main" id="{AB777217-0A79-64EA-057E-439448207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510" y="1186858"/>
            <a:ext cx="7800975" cy="55626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8FED26-52BB-AA93-68DA-DA24FB428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6160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E2B3E4D-F45A-433C-52A3-722E2E11E0DE}"/>
              </a:ext>
            </a:extLst>
          </p:cNvPr>
          <p:cNvSpPr txBox="1"/>
          <p:nvPr/>
        </p:nvSpPr>
        <p:spPr>
          <a:xfrm>
            <a:off x="2120503" y="355861"/>
            <a:ext cx="7950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2023-01-25 906 </a:t>
            </a:r>
            <a:r>
              <a:rPr lang="en-US" sz="2400" dirty="0" err="1">
                <a:solidFill>
                  <a:srgbClr val="FFFF00"/>
                </a:solidFill>
                <a:latin typeface="Arial Black" panose="020B0A04020102020204" pitchFamily="34" charset="0"/>
              </a:rPr>
              <a:t>Repsolda</a:t>
            </a:r>
            <a:endParaRPr lang="en-US" sz="2400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Possible Satellite Discovery</a:t>
            </a:r>
          </a:p>
        </p:txBody>
      </p:sp>
      <p:pic>
        <p:nvPicPr>
          <p:cNvPr id="5" name="Picture 4" descr="A map of a land with colored lines&#10;&#10;Description automatically generated">
            <a:extLst>
              <a:ext uri="{FF2B5EF4-FFF2-40B4-BE49-F238E27FC236}">
                <a16:creationId xmlns:a16="http://schemas.microsoft.com/office/drawing/2014/main" id="{ED709259-B4FA-E8CC-AFB8-2DF361D1CB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32" r="12015" b="12210"/>
          <a:stretch/>
        </p:blipFill>
        <p:spPr>
          <a:xfrm>
            <a:off x="2120502" y="1176876"/>
            <a:ext cx="7950991" cy="5681124"/>
          </a:xfrm>
          <a:prstGeom prst="rect">
            <a:avLst/>
          </a:prstGeom>
        </p:spPr>
      </p:pic>
      <p:pic>
        <p:nvPicPr>
          <p:cNvPr id="3" name="Picture 2" descr="A white number on a black background&#10;&#10;Description automatically generated">
            <a:extLst>
              <a:ext uri="{FF2B5EF4-FFF2-40B4-BE49-F238E27FC236}">
                <a16:creationId xmlns:a16="http://schemas.microsoft.com/office/drawing/2014/main" id="{9B112FD6-7585-6EDB-670F-15166AC2B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387"/>
            <a:ext cx="2007860" cy="141765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5C5183-E151-9113-0106-9E2E75E26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3385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E2B3E4D-F45A-433C-52A3-722E2E11E0DE}"/>
              </a:ext>
            </a:extLst>
          </p:cNvPr>
          <p:cNvSpPr txBox="1"/>
          <p:nvPr/>
        </p:nvSpPr>
        <p:spPr>
          <a:xfrm>
            <a:off x="2120503" y="355861"/>
            <a:ext cx="7950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2023-01-25 906 </a:t>
            </a:r>
            <a:r>
              <a:rPr lang="en-US" sz="2400" dirty="0" err="1">
                <a:solidFill>
                  <a:srgbClr val="FFFF00"/>
                </a:solidFill>
                <a:latin typeface="Arial Black" panose="020B0A04020102020204" pitchFamily="34" charset="0"/>
              </a:rPr>
              <a:t>Repsolda</a:t>
            </a:r>
            <a:endParaRPr lang="en-US" sz="2400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Possible Satellite Discovery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F56BE220-C92B-99E7-4007-DD843347C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118" y="0"/>
            <a:ext cx="9445763" cy="6858000"/>
          </a:xfrm>
          <a:prstGeom prst="rect">
            <a:avLst/>
          </a:prstGeom>
        </p:spPr>
      </p:pic>
      <p:pic>
        <p:nvPicPr>
          <p:cNvPr id="3" name="Picture 2" descr="A white number on a black background&#10;&#10;Description automatically generated">
            <a:extLst>
              <a:ext uri="{FF2B5EF4-FFF2-40B4-BE49-F238E27FC236}">
                <a16:creationId xmlns:a16="http://schemas.microsoft.com/office/drawing/2014/main" id="{9B112FD6-7585-6EDB-670F-15166AC2B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387"/>
            <a:ext cx="2007860" cy="1417654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0AD96BB-9A8E-658A-4AA8-005708295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4238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E2B3E4D-F45A-433C-52A3-722E2E11E0DE}"/>
              </a:ext>
            </a:extLst>
          </p:cNvPr>
          <p:cNvSpPr txBox="1"/>
          <p:nvPr/>
        </p:nvSpPr>
        <p:spPr>
          <a:xfrm>
            <a:off x="2120503" y="355861"/>
            <a:ext cx="7950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2023-01-25 906 </a:t>
            </a:r>
            <a:r>
              <a:rPr lang="en-US" sz="2400" dirty="0" err="1">
                <a:solidFill>
                  <a:srgbClr val="FFFF00"/>
                </a:solidFill>
                <a:latin typeface="Arial Black" panose="020B0A04020102020204" pitchFamily="34" charset="0"/>
              </a:rPr>
              <a:t>Repsolda</a:t>
            </a:r>
            <a:endParaRPr lang="en-US" sz="2400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Possible Satellite Discovery</a:t>
            </a:r>
          </a:p>
        </p:txBody>
      </p:sp>
      <p:pic>
        <p:nvPicPr>
          <p:cNvPr id="3" name="Picture 2" descr="A white number on a black background&#10;&#10;Description automatically generated">
            <a:extLst>
              <a:ext uri="{FF2B5EF4-FFF2-40B4-BE49-F238E27FC236}">
                <a16:creationId xmlns:a16="http://schemas.microsoft.com/office/drawing/2014/main" id="{9B112FD6-7585-6EDB-670F-15166AC2B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387"/>
            <a:ext cx="2007860" cy="1417654"/>
          </a:xfrm>
          <a:prstGeom prst="rect">
            <a:avLst/>
          </a:prstGeom>
        </p:spPr>
      </p:pic>
      <p:pic>
        <p:nvPicPr>
          <p:cNvPr id="4" name="Picture 3" descr="A screen shot of a graph&#10;&#10;Description automatically generated">
            <a:extLst>
              <a:ext uri="{FF2B5EF4-FFF2-40B4-BE49-F238E27FC236}">
                <a16:creationId xmlns:a16="http://schemas.microsoft.com/office/drawing/2014/main" id="{B3938222-67ED-D2B0-36DF-B0DB2B6EB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360" y="0"/>
            <a:ext cx="6909275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E49710-80C5-378B-2CB2-12E89DC35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8923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E2B3E4D-F45A-433C-52A3-722E2E11E0DE}"/>
              </a:ext>
            </a:extLst>
          </p:cNvPr>
          <p:cNvSpPr txBox="1"/>
          <p:nvPr/>
        </p:nvSpPr>
        <p:spPr>
          <a:xfrm>
            <a:off x="2120503" y="355861"/>
            <a:ext cx="7950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2022-12-21 175 Andromache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Double Star</a:t>
            </a:r>
          </a:p>
        </p:txBody>
      </p:sp>
      <p:pic>
        <p:nvPicPr>
          <p:cNvPr id="3" name="Picture 2" descr="A white number on a black background&#10;&#10;Description automatically generated">
            <a:extLst>
              <a:ext uri="{FF2B5EF4-FFF2-40B4-BE49-F238E27FC236}">
                <a16:creationId xmlns:a16="http://schemas.microsoft.com/office/drawing/2014/main" id="{9B112FD6-7585-6EDB-670F-15166AC2B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387"/>
            <a:ext cx="2007860" cy="1417654"/>
          </a:xfrm>
          <a:prstGeom prst="rect">
            <a:avLst/>
          </a:prstGeom>
        </p:spPr>
      </p:pic>
      <p:pic>
        <p:nvPicPr>
          <p:cNvPr id="5" name="Picture 4" descr="A map of the united states&#10;&#10;Description automatically generated">
            <a:extLst>
              <a:ext uri="{FF2B5EF4-FFF2-40B4-BE49-F238E27FC236}">
                <a16:creationId xmlns:a16="http://schemas.microsoft.com/office/drawing/2014/main" id="{FD5AF31F-6F60-675E-1DF2-57C8BF823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798" y="1295400"/>
            <a:ext cx="7772400" cy="55626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ADCF6-E4B3-418C-F898-AA145B860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480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1D8D7D8-FCFE-3C47-09E6-5C49384FD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39" y="195963"/>
            <a:ext cx="10934916" cy="14921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ABF679-1F64-49FA-60F1-39F7E2B79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063" y="1781242"/>
            <a:ext cx="7007448" cy="501259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D87E06-8103-B70A-AE4B-B9835BFE2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0766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E2B3E4D-F45A-433C-52A3-722E2E11E0DE}"/>
              </a:ext>
            </a:extLst>
          </p:cNvPr>
          <p:cNvSpPr txBox="1"/>
          <p:nvPr/>
        </p:nvSpPr>
        <p:spPr>
          <a:xfrm>
            <a:off x="2120503" y="355861"/>
            <a:ext cx="7950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2022-12-21 175 Andromache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Double Star</a:t>
            </a:r>
          </a:p>
        </p:txBody>
      </p:sp>
      <p:pic>
        <p:nvPicPr>
          <p:cNvPr id="3" name="Picture 2" descr="A white number on a black background&#10;&#10;Description automatically generated">
            <a:extLst>
              <a:ext uri="{FF2B5EF4-FFF2-40B4-BE49-F238E27FC236}">
                <a16:creationId xmlns:a16="http://schemas.microsoft.com/office/drawing/2014/main" id="{9B112FD6-7585-6EDB-670F-15166AC2B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387"/>
            <a:ext cx="2007860" cy="1417654"/>
          </a:xfrm>
          <a:prstGeom prst="rect">
            <a:avLst/>
          </a:prstGeom>
        </p:spPr>
      </p:pic>
      <p:pic>
        <p:nvPicPr>
          <p:cNvPr id="4" name="Picture 3" descr="A map of land with red and green lines&#10;&#10;Description automatically generated">
            <a:extLst>
              <a:ext uri="{FF2B5EF4-FFF2-40B4-BE49-F238E27FC236}">
                <a16:creationId xmlns:a16="http://schemas.microsoft.com/office/drawing/2014/main" id="{C8C3D41E-4CAF-9037-85D0-587AA46B9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014" y="-9387"/>
            <a:ext cx="8295968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D90B4-85CB-FDD3-52DC-C80A7502E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2390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E2B3E4D-F45A-433C-52A3-722E2E11E0DE}"/>
              </a:ext>
            </a:extLst>
          </p:cNvPr>
          <p:cNvSpPr txBox="1"/>
          <p:nvPr/>
        </p:nvSpPr>
        <p:spPr>
          <a:xfrm>
            <a:off x="2120503" y="355861"/>
            <a:ext cx="7950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2022-12-21 175 Andromache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Double Star</a:t>
            </a:r>
          </a:p>
        </p:txBody>
      </p:sp>
      <p:pic>
        <p:nvPicPr>
          <p:cNvPr id="3" name="Picture 2" descr="A white number on a black background&#10;&#10;Description automatically generated">
            <a:extLst>
              <a:ext uri="{FF2B5EF4-FFF2-40B4-BE49-F238E27FC236}">
                <a16:creationId xmlns:a16="http://schemas.microsoft.com/office/drawing/2014/main" id="{9B112FD6-7585-6EDB-670F-15166AC2B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387"/>
            <a:ext cx="2007860" cy="1417654"/>
          </a:xfrm>
          <a:prstGeom prst="rect">
            <a:avLst/>
          </a:prstGeom>
        </p:spPr>
      </p:pic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B880B3DD-4A14-46FD-B61E-4399A28B7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525" y="1156970"/>
            <a:ext cx="9692946" cy="570103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25B2C7-6D77-5B92-4F6F-758A9A275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1272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E2B3E4D-F45A-433C-52A3-722E2E11E0DE}"/>
              </a:ext>
            </a:extLst>
          </p:cNvPr>
          <p:cNvSpPr txBox="1"/>
          <p:nvPr/>
        </p:nvSpPr>
        <p:spPr>
          <a:xfrm>
            <a:off x="2120503" y="355861"/>
            <a:ext cx="7950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2022-12-21 175 Andromache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Double Star</a:t>
            </a:r>
          </a:p>
        </p:txBody>
      </p:sp>
      <p:pic>
        <p:nvPicPr>
          <p:cNvPr id="4" name="Picture 3" descr="A computer screen shot of a black background&#10;&#10;Description automatically generated">
            <a:extLst>
              <a:ext uri="{FF2B5EF4-FFF2-40B4-BE49-F238E27FC236}">
                <a16:creationId xmlns:a16="http://schemas.microsoft.com/office/drawing/2014/main" id="{7C1B6DC4-E869-4BA0-ACAB-A5AEDF1F4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119" y="0"/>
            <a:ext cx="9445762" cy="6858000"/>
          </a:xfrm>
          <a:prstGeom prst="rect">
            <a:avLst/>
          </a:prstGeom>
        </p:spPr>
      </p:pic>
      <p:pic>
        <p:nvPicPr>
          <p:cNvPr id="3" name="Picture 2" descr="A white number on a black background&#10;&#10;Description automatically generated">
            <a:extLst>
              <a:ext uri="{FF2B5EF4-FFF2-40B4-BE49-F238E27FC236}">
                <a16:creationId xmlns:a16="http://schemas.microsoft.com/office/drawing/2014/main" id="{9B112FD6-7585-6EDB-670F-15166AC2B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387"/>
            <a:ext cx="2007860" cy="141765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E8F215A-70A5-9094-5BC4-AF532B7F9CBB}"/>
              </a:ext>
            </a:extLst>
          </p:cNvPr>
          <p:cNvSpPr/>
          <p:nvPr/>
        </p:nvSpPr>
        <p:spPr>
          <a:xfrm>
            <a:off x="8743308" y="1715784"/>
            <a:ext cx="636998" cy="42124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E6BF35-DAFB-936B-3F26-61696A179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0234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E2B3E4D-F45A-433C-52A3-722E2E11E0DE}"/>
              </a:ext>
            </a:extLst>
          </p:cNvPr>
          <p:cNvSpPr txBox="1"/>
          <p:nvPr/>
        </p:nvSpPr>
        <p:spPr>
          <a:xfrm>
            <a:off x="2120503" y="355861"/>
            <a:ext cx="7950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2022-12-21 175 Andromache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Double Star</a:t>
            </a:r>
          </a:p>
        </p:txBody>
      </p:sp>
      <p:pic>
        <p:nvPicPr>
          <p:cNvPr id="5" name="Picture 4" descr="A computer screen shot of a black background&#10;&#10;Description automatically generated">
            <a:extLst>
              <a:ext uri="{FF2B5EF4-FFF2-40B4-BE49-F238E27FC236}">
                <a16:creationId xmlns:a16="http://schemas.microsoft.com/office/drawing/2014/main" id="{A3F39291-76F8-EAA7-94A5-3D7EAA3C1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119" y="0"/>
            <a:ext cx="9445762" cy="6858000"/>
          </a:xfrm>
          <a:prstGeom prst="rect">
            <a:avLst/>
          </a:prstGeom>
        </p:spPr>
      </p:pic>
      <p:pic>
        <p:nvPicPr>
          <p:cNvPr id="3" name="Picture 2" descr="A white number on a black background&#10;&#10;Description automatically generated">
            <a:extLst>
              <a:ext uri="{FF2B5EF4-FFF2-40B4-BE49-F238E27FC236}">
                <a16:creationId xmlns:a16="http://schemas.microsoft.com/office/drawing/2014/main" id="{9B112FD6-7585-6EDB-670F-15166AC2B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387"/>
            <a:ext cx="2007860" cy="141765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BBD6323-9299-3812-932A-B27D73338BE8}"/>
              </a:ext>
            </a:extLst>
          </p:cNvPr>
          <p:cNvSpPr/>
          <p:nvPr/>
        </p:nvSpPr>
        <p:spPr>
          <a:xfrm>
            <a:off x="9359757" y="1767155"/>
            <a:ext cx="636998" cy="42124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A22FB5-5758-8012-00F3-1E798E2F8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338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E2B3E4D-F45A-433C-52A3-722E2E11E0DE}"/>
              </a:ext>
            </a:extLst>
          </p:cNvPr>
          <p:cNvSpPr txBox="1"/>
          <p:nvPr/>
        </p:nvSpPr>
        <p:spPr>
          <a:xfrm>
            <a:off x="2120503" y="355861"/>
            <a:ext cx="7950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2022-12-21 175 Andromache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Double Star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D356266C-E513-743B-E6BE-170FE10C8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119" y="0"/>
            <a:ext cx="9445762" cy="6858000"/>
          </a:xfrm>
          <a:prstGeom prst="rect">
            <a:avLst/>
          </a:prstGeom>
        </p:spPr>
      </p:pic>
      <p:pic>
        <p:nvPicPr>
          <p:cNvPr id="3" name="Picture 2" descr="A white number on a black background&#10;&#10;Description automatically generated">
            <a:extLst>
              <a:ext uri="{FF2B5EF4-FFF2-40B4-BE49-F238E27FC236}">
                <a16:creationId xmlns:a16="http://schemas.microsoft.com/office/drawing/2014/main" id="{9B112FD6-7585-6EDB-670F-15166AC2B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387"/>
            <a:ext cx="2007860" cy="141765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BBD6323-9299-3812-932A-B27D73338BE8}"/>
              </a:ext>
            </a:extLst>
          </p:cNvPr>
          <p:cNvSpPr/>
          <p:nvPr/>
        </p:nvSpPr>
        <p:spPr>
          <a:xfrm>
            <a:off x="9914561" y="1726059"/>
            <a:ext cx="636998" cy="42124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5E49BB-33CB-E802-13D2-AAF2644C0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3532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E2B3E4D-F45A-433C-52A3-722E2E11E0DE}"/>
              </a:ext>
            </a:extLst>
          </p:cNvPr>
          <p:cNvSpPr txBox="1"/>
          <p:nvPr/>
        </p:nvSpPr>
        <p:spPr>
          <a:xfrm>
            <a:off x="2120504" y="699440"/>
            <a:ext cx="7950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Arial Black" panose="020B0A04020102020204" pitchFamily="34" charset="0"/>
              </a:rPr>
              <a:t>65803 </a:t>
            </a:r>
            <a:r>
              <a:rPr lang="en-US" sz="3200" dirty="0" err="1">
                <a:solidFill>
                  <a:srgbClr val="FFFF00"/>
                </a:solidFill>
                <a:latin typeface="Arial Black" panose="020B0A04020102020204" pitchFamily="34" charset="0"/>
              </a:rPr>
              <a:t>Didymos</a:t>
            </a:r>
            <a:r>
              <a:rPr lang="en-US" sz="3200" dirty="0">
                <a:solidFill>
                  <a:srgbClr val="FFFF00"/>
                </a:solidFill>
                <a:latin typeface="Arial Black" panose="020B0A04020102020204" pitchFamily="34" charset="0"/>
              </a:rPr>
              <a:t> &amp; </a:t>
            </a:r>
            <a:r>
              <a:rPr lang="en-US" sz="3200" dirty="0" err="1">
                <a:solidFill>
                  <a:srgbClr val="FFFF00"/>
                </a:solidFill>
                <a:latin typeface="Arial Black" panose="020B0A04020102020204" pitchFamily="34" charset="0"/>
              </a:rPr>
              <a:t>Dimorphos</a:t>
            </a:r>
            <a:endParaRPr lang="en-US" sz="32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 descr="A white number on a black background&#10;&#10;Description automatically generated">
            <a:extLst>
              <a:ext uri="{FF2B5EF4-FFF2-40B4-BE49-F238E27FC236}">
                <a16:creationId xmlns:a16="http://schemas.microsoft.com/office/drawing/2014/main" id="{9B112FD6-7585-6EDB-670F-15166AC2B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387"/>
            <a:ext cx="2007860" cy="14176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04F0BD-5452-AB7D-6F45-35452DBACD2B}"/>
              </a:ext>
            </a:extLst>
          </p:cNvPr>
          <p:cNvSpPr txBox="1"/>
          <p:nvPr/>
        </p:nvSpPr>
        <p:spPr>
          <a:xfrm>
            <a:off x="1003930" y="1943361"/>
            <a:ext cx="11010270" cy="5129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Aft>
                <a:spcPts val="300"/>
              </a:spcAft>
            </a:pPr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2022/10/15		2+, 4m		Dunford, Venable(4)</a:t>
            </a:r>
          </a:p>
          <a:p>
            <a:pPr>
              <a:lnSpc>
                <a:spcPct val="130000"/>
              </a:lnSpc>
              <a:spcAft>
                <a:spcPts val="300"/>
              </a:spcAft>
            </a:pPr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2022/10/21		1+, 1m		Dunham, Jones</a:t>
            </a:r>
          </a:p>
          <a:p>
            <a:pPr>
              <a:lnSpc>
                <a:spcPct val="130000"/>
              </a:lnSpc>
              <a:spcAft>
                <a:spcPts val="300"/>
              </a:spcAft>
            </a:pPr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2022/10/27		3+, 1m		Cobble, Moore, Whitehurst, Carlson</a:t>
            </a:r>
          </a:p>
          <a:p>
            <a:pPr>
              <a:lnSpc>
                <a:spcPct val="130000"/>
              </a:lnSpc>
              <a:spcAft>
                <a:spcPts val="300"/>
              </a:spcAft>
            </a:pPr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2022/11/12		4+				Jones, </a:t>
            </a:r>
            <a:r>
              <a:rPr lang="en-US" sz="2400" dirty="0" err="1">
                <a:solidFill>
                  <a:srgbClr val="FFFF00"/>
                </a:solidFill>
                <a:latin typeface="Arial Black" panose="020B0A04020102020204" pitchFamily="34" charset="0"/>
              </a:rPr>
              <a:t>Maley</a:t>
            </a:r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, </a:t>
            </a:r>
            <a:r>
              <a:rPr lang="en-US" sz="2400" dirty="0" err="1">
                <a:solidFill>
                  <a:srgbClr val="FFFF00"/>
                </a:solidFill>
                <a:latin typeface="Arial Black" panose="020B0A04020102020204" pitchFamily="34" charset="0"/>
              </a:rPr>
              <a:t>Nolthenius</a:t>
            </a:r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, Carlson</a:t>
            </a:r>
          </a:p>
          <a:p>
            <a:pPr>
              <a:lnSpc>
                <a:spcPct val="130000"/>
              </a:lnSpc>
              <a:spcAft>
                <a:spcPts val="300"/>
              </a:spcAft>
            </a:pPr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2022/11/14		2+		  		J&amp;D Dunham(2)</a:t>
            </a:r>
          </a:p>
          <a:p>
            <a:pPr>
              <a:lnSpc>
                <a:spcPct val="130000"/>
              </a:lnSpc>
              <a:spcAft>
                <a:spcPts val="300"/>
              </a:spcAft>
            </a:pPr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2022/11/15		3+		  		Jones, </a:t>
            </a:r>
            <a:r>
              <a:rPr lang="en-US" sz="2400" dirty="0" err="1">
                <a:solidFill>
                  <a:srgbClr val="FFFF00"/>
                </a:solidFill>
                <a:latin typeface="Arial Black" panose="020B0A04020102020204" pitchFamily="34" charset="0"/>
              </a:rPr>
              <a:t>Lyzenga</a:t>
            </a:r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, Preston</a:t>
            </a:r>
          </a:p>
          <a:p>
            <a:pPr>
              <a:lnSpc>
                <a:spcPct val="130000"/>
              </a:lnSpc>
              <a:spcAft>
                <a:spcPts val="300"/>
              </a:spcAft>
            </a:pPr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2022/12/19		6+		  		</a:t>
            </a:r>
            <a:r>
              <a:rPr lang="en-US" sz="2400" dirty="0" err="1">
                <a:solidFill>
                  <a:srgbClr val="FFFF00"/>
                </a:solidFill>
                <a:latin typeface="Arial Black" panose="020B0A04020102020204" pitchFamily="34" charset="0"/>
              </a:rPr>
              <a:t>Getrost</a:t>
            </a:r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, Venable(5)</a:t>
            </a:r>
          </a:p>
          <a:p>
            <a:pPr>
              <a:lnSpc>
                <a:spcPct val="130000"/>
              </a:lnSpc>
              <a:spcAft>
                <a:spcPts val="300"/>
              </a:spcAft>
            </a:pPr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2022/12/23		1+		  		Venable</a:t>
            </a:r>
          </a:p>
          <a:p>
            <a:pPr>
              <a:lnSpc>
                <a:spcPct val="130000"/>
              </a:lnSpc>
              <a:spcAft>
                <a:spcPts val="300"/>
              </a:spcAft>
            </a:pPr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2023/01/18		2+, 2m  		Venable(4), Carlson</a:t>
            </a:r>
          </a:p>
          <a:p>
            <a:pPr algn="ctr"/>
            <a:endParaRPr lang="en-US" sz="24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C130F8-F4A0-E24D-874F-8F70E6FF0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5101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E2B3E4D-F45A-433C-52A3-722E2E11E0DE}"/>
              </a:ext>
            </a:extLst>
          </p:cNvPr>
          <p:cNvSpPr txBox="1"/>
          <p:nvPr/>
        </p:nvSpPr>
        <p:spPr>
          <a:xfrm>
            <a:off x="2120503" y="355861"/>
            <a:ext cx="7950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65803 </a:t>
            </a:r>
            <a:r>
              <a:rPr lang="en-US" sz="2400" dirty="0" err="1">
                <a:solidFill>
                  <a:srgbClr val="FFFF00"/>
                </a:solidFill>
                <a:latin typeface="Arial Black" panose="020B0A04020102020204" pitchFamily="34" charset="0"/>
              </a:rPr>
              <a:t>Didymos</a:t>
            </a:r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 &amp; </a:t>
            </a:r>
            <a:r>
              <a:rPr lang="en-US" sz="2400" dirty="0" err="1">
                <a:solidFill>
                  <a:srgbClr val="FFFF00"/>
                </a:solidFill>
                <a:latin typeface="Arial Black" panose="020B0A04020102020204" pitchFamily="34" charset="0"/>
              </a:rPr>
              <a:t>Dimorphos</a:t>
            </a:r>
            <a:endParaRPr lang="en-US" sz="24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 descr="A white number on a black background&#10;&#10;Description automatically generated">
            <a:extLst>
              <a:ext uri="{FF2B5EF4-FFF2-40B4-BE49-F238E27FC236}">
                <a16:creationId xmlns:a16="http://schemas.microsoft.com/office/drawing/2014/main" id="{9B112FD6-7585-6EDB-670F-15166AC2B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387"/>
            <a:ext cx="2007860" cy="1417654"/>
          </a:xfrm>
          <a:prstGeom prst="rect">
            <a:avLst/>
          </a:prstGeom>
        </p:spPr>
      </p:pic>
      <p:pic>
        <p:nvPicPr>
          <p:cNvPr id="5" name="Picture 4" descr="A computer screen shot of a black background with a yellow circle&#10;&#10;Description automatically generated">
            <a:extLst>
              <a:ext uri="{FF2B5EF4-FFF2-40B4-BE49-F238E27FC236}">
                <a16:creationId xmlns:a16="http://schemas.microsoft.com/office/drawing/2014/main" id="{26F246AE-51D8-FDB9-B870-BEAFC8C44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43962"/>
            <a:ext cx="6079608" cy="4414037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638A2149-2B84-4449-89BF-1DD2481C6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882" y="1169899"/>
            <a:ext cx="6235118" cy="451820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F60F73-CB74-9361-303E-87786E6FD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2820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E2B3E4D-F45A-433C-52A3-722E2E11E0DE}"/>
              </a:ext>
            </a:extLst>
          </p:cNvPr>
          <p:cNvSpPr txBox="1"/>
          <p:nvPr/>
        </p:nvSpPr>
        <p:spPr>
          <a:xfrm>
            <a:off x="2120503" y="355861"/>
            <a:ext cx="7950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65803 </a:t>
            </a:r>
            <a:r>
              <a:rPr lang="en-US" sz="2400" dirty="0" err="1">
                <a:solidFill>
                  <a:srgbClr val="FFFF00"/>
                </a:solidFill>
                <a:latin typeface="Arial Black" panose="020B0A04020102020204" pitchFamily="34" charset="0"/>
              </a:rPr>
              <a:t>Didymos</a:t>
            </a:r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 &amp; </a:t>
            </a:r>
            <a:r>
              <a:rPr lang="en-US" sz="2400" dirty="0" err="1">
                <a:solidFill>
                  <a:srgbClr val="FFFF00"/>
                </a:solidFill>
                <a:latin typeface="Arial Black" panose="020B0A04020102020204" pitchFamily="34" charset="0"/>
              </a:rPr>
              <a:t>Dimorphos</a:t>
            </a:r>
            <a:endParaRPr lang="en-US" sz="24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 descr="A white number on a black background&#10;&#10;Description automatically generated">
            <a:extLst>
              <a:ext uri="{FF2B5EF4-FFF2-40B4-BE49-F238E27FC236}">
                <a16:creationId xmlns:a16="http://schemas.microsoft.com/office/drawing/2014/main" id="{9B112FD6-7585-6EDB-670F-15166AC2B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387"/>
            <a:ext cx="2007860" cy="1417654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D4E57DAC-FEB5-81F0-A1EF-99F4BA15C5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0" r="18542"/>
          <a:stretch/>
        </p:blipFill>
        <p:spPr>
          <a:xfrm>
            <a:off x="812218" y="1522567"/>
            <a:ext cx="9690100" cy="5235049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638A2149-2B84-4449-89BF-1DD2481C69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345" t="16002" r="31696"/>
          <a:stretch/>
        </p:blipFill>
        <p:spPr>
          <a:xfrm>
            <a:off x="6096000" y="1829603"/>
            <a:ext cx="5473700" cy="4783614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5BDC1AA-48EB-2C34-F6DB-8923AEDE7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9075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E2B3E4D-F45A-433C-52A3-722E2E11E0DE}"/>
              </a:ext>
            </a:extLst>
          </p:cNvPr>
          <p:cNvSpPr txBox="1"/>
          <p:nvPr/>
        </p:nvSpPr>
        <p:spPr>
          <a:xfrm>
            <a:off x="2120503" y="355861"/>
            <a:ext cx="7950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65803 </a:t>
            </a:r>
            <a:r>
              <a:rPr lang="en-US" sz="2400" dirty="0" err="1">
                <a:solidFill>
                  <a:srgbClr val="FFFF00"/>
                </a:solidFill>
                <a:latin typeface="Arial Black" panose="020B0A04020102020204" pitchFamily="34" charset="0"/>
              </a:rPr>
              <a:t>Didymos</a:t>
            </a:r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 &amp; </a:t>
            </a:r>
            <a:r>
              <a:rPr lang="en-US" sz="2400" dirty="0" err="1">
                <a:solidFill>
                  <a:srgbClr val="FFFF00"/>
                </a:solidFill>
                <a:latin typeface="Arial Black" panose="020B0A04020102020204" pitchFamily="34" charset="0"/>
              </a:rPr>
              <a:t>Dimorphos</a:t>
            </a:r>
            <a:endParaRPr lang="en-US" sz="24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 descr="A white number on a black background&#10;&#10;Description automatically generated">
            <a:extLst>
              <a:ext uri="{FF2B5EF4-FFF2-40B4-BE49-F238E27FC236}">
                <a16:creationId xmlns:a16="http://schemas.microsoft.com/office/drawing/2014/main" id="{9B112FD6-7585-6EDB-670F-15166AC2B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387"/>
            <a:ext cx="2007860" cy="1417654"/>
          </a:xfrm>
          <a:prstGeom prst="rect">
            <a:avLst/>
          </a:prstGeom>
        </p:spPr>
      </p:pic>
      <p:pic>
        <p:nvPicPr>
          <p:cNvPr id="6" name="Picture 5" descr="A satellite image of a desert&#10;&#10;Description automatically generated">
            <a:extLst>
              <a:ext uri="{FF2B5EF4-FFF2-40B4-BE49-F238E27FC236}">
                <a16:creationId xmlns:a16="http://schemas.microsoft.com/office/drawing/2014/main" id="{BB050D86-9984-B7F4-8D20-189FD25FA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058" y="0"/>
            <a:ext cx="6959884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0F49C6-29FB-4FC7-94AE-BB0B1DDC5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FB45A0-2314-AD77-01E9-E4BD77B1674D}"/>
              </a:ext>
            </a:extLst>
          </p:cNvPr>
          <p:cNvSpPr txBox="1"/>
          <p:nvPr/>
        </p:nvSpPr>
        <p:spPr>
          <a:xfrm>
            <a:off x="-70314" y="2690336"/>
            <a:ext cx="26863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 Black" panose="020B0A04020102020204" pitchFamily="34" charset="0"/>
              </a:rPr>
              <a:t>Elevation-corrected </a:t>
            </a:r>
          </a:p>
          <a:p>
            <a:pPr algn="ctr"/>
            <a:r>
              <a:rPr lang="en-US" dirty="0">
                <a:solidFill>
                  <a:srgbClr val="FFFF00"/>
                </a:solidFill>
                <a:latin typeface="Arial Black" panose="020B0A04020102020204" pitchFamily="34" charset="0"/>
              </a:rPr>
              <a:t>Prediction</a:t>
            </a:r>
          </a:p>
          <a:p>
            <a:pPr algn="ctr"/>
            <a:r>
              <a:rPr lang="en-US" dirty="0">
                <a:solidFill>
                  <a:srgbClr val="FFFF00"/>
                </a:solidFill>
                <a:latin typeface="Arial Black" panose="020B0A04020102020204" pitchFamily="34" charset="0"/>
              </a:rPr>
              <a:t> of </a:t>
            </a:r>
          </a:p>
          <a:p>
            <a:pPr algn="ctr"/>
            <a:r>
              <a:rPr lang="en-US" dirty="0" err="1">
                <a:solidFill>
                  <a:srgbClr val="FFFF00"/>
                </a:solidFill>
                <a:latin typeface="Arial Black" panose="020B0A04020102020204" pitchFamily="34" charset="0"/>
              </a:rPr>
              <a:t>Didymos</a:t>
            </a:r>
            <a:r>
              <a:rPr lang="en-US" dirty="0">
                <a:solidFill>
                  <a:srgbClr val="FFFF00"/>
                </a:solidFill>
                <a:latin typeface="Arial Black" panose="020B0A04020102020204" pitchFamily="34" charset="0"/>
              </a:rPr>
              <a:t> and </a:t>
            </a:r>
          </a:p>
          <a:p>
            <a:pPr algn="ctr"/>
            <a:r>
              <a:rPr lang="en-US" dirty="0" err="1">
                <a:solidFill>
                  <a:srgbClr val="FFFF00"/>
                </a:solidFill>
                <a:latin typeface="Arial Black" panose="020B0A04020102020204" pitchFamily="34" charset="0"/>
              </a:rPr>
              <a:t>Dimorphos</a:t>
            </a:r>
            <a:endParaRPr lang="en-U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8417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E2B3E4D-F45A-433C-52A3-722E2E11E0DE}"/>
              </a:ext>
            </a:extLst>
          </p:cNvPr>
          <p:cNvSpPr txBox="1"/>
          <p:nvPr/>
        </p:nvSpPr>
        <p:spPr>
          <a:xfrm>
            <a:off x="2120503" y="355861"/>
            <a:ext cx="7950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65803 </a:t>
            </a:r>
            <a:r>
              <a:rPr lang="en-US" sz="2400" dirty="0" err="1">
                <a:solidFill>
                  <a:srgbClr val="FFFF00"/>
                </a:solidFill>
                <a:latin typeface="Arial Black" panose="020B0A04020102020204" pitchFamily="34" charset="0"/>
              </a:rPr>
              <a:t>Didymos</a:t>
            </a:r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 &amp; </a:t>
            </a:r>
            <a:r>
              <a:rPr lang="en-US" sz="2400" dirty="0" err="1">
                <a:solidFill>
                  <a:srgbClr val="FFFF00"/>
                </a:solidFill>
                <a:latin typeface="Arial Black" panose="020B0A04020102020204" pitchFamily="34" charset="0"/>
              </a:rPr>
              <a:t>Dimorphos</a:t>
            </a:r>
            <a:endParaRPr lang="en-US" sz="24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 descr="A satellite image of a desert&#10;&#10;Description automatically generated">
            <a:extLst>
              <a:ext uri="{FF2B5EF4-FFF2-40B4-BE49-F238E27FC236}">
                <a16:creationId xmlns:a16="http://schemas.microsoft.com/office/drawing/2014/main" id="{30536930-B60B-4253-804B-8C91394E7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012" y="0"/>
            <a:ext cx="6959977" cy="6858000"/>
          </a:xfrm>
          <a:prstGeom prst="rect">
            <a:avLst/>
          </a:prstGeom>
        </p:spPr>
      </p:pic>
      <p:pic>
        <p:nvPicPr>
          <p:cNvPr id="3" name="Picture 2" descr="A white number on a black background&#10;&#10;Description automatically generated">
            <a:extLst>
              <a:ext uri="{FF2B5EF4-FFF2-40B4-BE49-F238E27FC236}">
                <a16:creationId xmlns:a16="http://schemas.microsoft.com/office/drawing/2014/main" id="{9B112FD6-7585-6EDB-670F-15166AC2B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387"/>
            <a:ext cx="2007860" cy="141765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268515-A20C-43C6-7B3C-5150E3A96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5EFB00-2E1D-63EE-5E93-D0BEB4EAC091}"/>
              </a:ext>
            </a:extLst>
          </p:cNvPr>
          <p:cNvSpPr txBox="1"/>
          <p:nvPr/>
        </p:nvSpPr>
        <p:spPr>
          <a:xfrm>
            <a:off x="-70314" y="2690336"/>
            <a:ext cx="26863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 Black" panose="020B0A04020102020204" pitchFamily="34" charset="0"/>
              </a:rPr>
              <a:t>Red-dashed line:</a:t>
            </a:r>
          </a:p>
          <a:p>
            <a:pPr algn="ctr"/>
            <a:r>
              <a:rPr lang="en-US" dirty="0" err="1">
                <a:solidFill>
                  <a:srgbClr val="FFFF00"/>
                </a:solidFill>
                <a:latin typeface="Arial Black" panose="020B0A04020102020204" pitchFamily="34" charset="0"/>
              </a:rPr>
              <a:t>Didymos</a:t>
            </a:r>
            <a:r>
              <a:rPr lang="en-US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rgbClr val="FFFF00"/>
                </a:solidFill>
                <a:latin typeface="Arial Black" panose="020B0A04020102020204" pitchFamily="34" charset="0"/>
              </a:rPr>
              <a:t>Centerline</a:t>
            </a:r>
          </a:p>
          <a:p>
            <a:pPr algn="ctr"/>
            <a:r>
              <a:rPr lang="en-US" dirty="0">
                <a:solidFill>
                  <a:srgbClr val="FFFF00"/>
                </a:solidFill>
                <a:latin typeface="Arial Black" panose="020B0A04020102020204" pitchFamily="34" charset="0"/>
              </a:rPr>
              <a:t>(no elevation</a:t>
            </a:r>
          </a:p>
          <a:p>
            <a:pPr algn="ctr"/>
            <a:r>
              <a:rPr lang="en-US" dirty="0">
                <a:solidFill>
                  <a:srgbClr val="FFFF00"/>
                </a:solidFill>
                <a:latin typeface="Arial Black" panose="020B0A04020102020204" pitchFamily="34" charset="0"/>
              </a:rPr>
              <a:t>correction)</a:t>
            </a:r>
          </a:p>
        </p:txBody>
      </p:sp>
    </p:spTree>
    <p:extLst>
      <p:ext uri="{BB962C8B-B14F-4D97-AF65-F5344CB8AC3E}">
        <p14:creationId xmlns:p14="http://schemas.microsoft.com/office/powerpoint/2010/main" val="1950586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1D8D7D8-FCFE-3C47-09E6-5C49384FD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39" y="195963"/>
            <a:ext cx="10934916" cy="14921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514107-FC7B-7400-37D6-30BEB9E1E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3927" y="1788694"/>
            <a:ext cx="6863255" cy="498107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015351-A7FD-1C9E-6F5E-6A4792A91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0454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E2B3E4D-F45A-433C-52A3-722E2E11E0DE}"/>
              </a:ext>
            </a:extLst>
          </p:cNvPr>
          <p:cNvSpPr txBox="1"/>
          <p:nvPr/>
        </p:nvSpPr>
        <p:spPr>
          <a:xfrm>
            <a:off x="2120503" y="355861"/>
            <a:ext cx="7950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65803 </a:t>
            </a:r>
            <a:r>
              <a:rPr lang="en-US" sz="2400" dirty="0" err="1">
                <a:solidFill>
                  <a:srgbClr val="FFFF00"/>
                </a:solidFill>
                <a:latin typeface="Arial Black" panose="020B0A04020102020204" pitchFamily="34" charset="0"/>
              </a:rPr>
              <a:t>Didymos</a:t>
            </a:r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 &amp; </a:t>
            </a:r>
            <a:r>
              <a:rPr lang="en-US" sz="2400" dirty="0" err="1">
                <a:solidFill>
                  <a:srgbClr val="FFFF00"/>
                </a:solidFill>
                <a:latin typeface="Arial Black" panose="020B0A04020102020204" pitchFamily="34" charset="0"/>
              </a:rPr>
              <a:t>Dimorphos</a:t>
            </a:r>
            <a:endParaRPr lang="en-US" sz="24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Picture 6" descr="A satellite image of a desert&#10;&#10;Description automatically generated">
            <a:extLst>
              <a:ext uri="{FF2B5EF4-FFF2-40B4-BE49-F238E27FC236}">
                <a16:creationId xmlns:a16="http://schemas.microsoft.com/office/drawing/2014/main" id="{D51FE46F-9362-1F72-7DDF-FA563D8FC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011" y="0"/>
            <a:ext cx="6959884" cy="6858000"/>
          </a:xfrm>
          <a:prstGeom prst="rect">
            <a:avLst/>
          </a:prstGeom>
        </p:spPr>
      </p:pic>
      <p:pic>
        <p:nvPicPr>
          <p:cNvPr id="3" name="Picture 2" descr="A white number on a black background&#10;&#10;Description automatically generated">
            <a:extLst>
              <a:ext uri="{FF2B5EF4-FFF2-40B4-BE49-F238E27FC236}">
                <a16:creationId xmlns:a16="http://schemas.microsoft.com/office/drawing/2014/main" id="{9B112FD6-7585-6EDB-670F-15166AC2B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387"/>
            <a:ext cx="2007860" cy="1417654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B00CBDF-37A0-5F6E-9ACA-13F54CFB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EB39FD-9288-2D3F-06E8-BADB57725027}"/>
              </a:ext>
            </a:extLst>
          </p:cNvPr>
          <p:cNvSpPr txBox="1"/>
          <p:nvPr/>
        </p:nvSpPr>
        <p:spPr>
          <a:xfrm>
            <a:off x="-70314" y="2690336"/>
            <a:ext cx="26863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 Black" panose="020B0A04020102020204" pitchFamily="34" charset="0"/>
              </a:rPr>
              <a:t>Prediction Paths</a:t>
            </a:r>
          </a:p>
          <a:p>
            <a:pPr algn="ctr"/>
            <a:r>
              <a:rPr lang="en-US" dirty="0">
                <a:solidFill>
                  <a:srgbClr val="FFFF00"/>
                </a:solidFill>
                <a:latin typeface="Arial Black" panose="020B0A04020102020204" pitchFamily="34" charset="0"/>
              </a:rPr>
              <a:t>(no elevation </a:t>
            </a:r>
          </a:p>
          <a:p>
            <a:pPr algn="ctr"/>
            <a:r>
              <a:rPr lang="en-US" dirty="0">
                <a:solidFill>
                  <a:srgbClr val="FFFF00"/>
                </a:solidFill>
                <a:latin typeface="Arial Black" panose="020B0A04020102020204" pitchFamily="34" charset="0"/>
              </a:rPr>
              <a:t>correction)</a:t>
            </a:r>
          </a:p>
        </p:txBody>
      </p:sp>
    </p:spTree>
    <p:extLst>
      <p:ext uri="{BB962C8B-B14F-4D97-AF65-F5344CB8AC3E}">
        <p14:creationId xmlns:p14="http://schemas.microsoft.com/office/powerpoint/2010/main" val="32956125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E2B3E4D-F45A-433C-52A3-722E2E11E0DE}"/>
              </a:ext>
            </a:extLst>
          </p:cNvPr>
          <p:cNvSpPr txBox="1"/>
          <p:nvPr/>
        </p:nvSpPr>
        <p:spPr>
          <a:xfrm>
            <a:off x="2120503" y="355861"/>
            <a:ext cx="7950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2023-05-07  2102 Tantalus</a:t>
            </a:r>
          </a:p>
        </p:txBody>
      </p:sp>
      <p:pic>
        <p:nvPicPr>
          <p:cNvPr id="3" name="Picture 2" descr="A white number on a black background&#10;&#10;Description automatically generated">
            <a:extLst>
              <a:ext uri="{FF2B5EF4-FFF2-40B4-BE49-F238E27FC236}">
                <a16:creationId xmlns:a16="http://schemas.microsoft.com/office/drawing/2014/main" id="{9B112FD6-7585-6EDB-670F-15166AC2B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387"/>
            <a:ext cx="2007860" cy="1417654"/>
          </a:xfrm>
          <a:prstGeom prst="rect">
            <a:avLst/>
          </a:prstGeom>
        </p:spPr>
      </p:pic>
      <p:pic>
        <p:nvPicPr>
          <p:cNvPr id="4" name="Picture 3" descr="A map of the earth&#10;&#10;Description automatically generated">
            <a:extLst>
              <a:ext uri="{FF2B5EF4-FFF2-40B4-BE49-F238E27FC236}">
                <a16:creationId xmlns:a16="http://schemas.microsoft.com/office/drawing/2014/main" id="{EDE51C68-5696-F95E-487D-40334503E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916" y="939539"/>
            <a:ext cx="8310168" cy="591846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88AF64-38AB-1077-69FA-14F51F7BD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7725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E2B3E4D-F45A-433C-52A3-722E2E11E0DE}"/>
              </a:ext>
            </a:extLst>
          </p:cNvPr>
          <p:cNvSpPr txBox="1"/>
          <p:nvPr/>
        </p:nvSpPr>
        <p:spPr>
          <a:xfrm>
            <a:off x="-1340245" y="5409721"/>
            <a:ext cx="7950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2023-05-07  2102 Tantalus</a:t>
            </a:r>
          </a:p>
        </p:txBody>
      </p:sp>
      <p:pic>
        <p:nvPicPr>
          <p:cNvPr id="5" name="Picture 4" descr="A map of land with lines&#10;&#10;Description automatically generated">
            <a:extLst>
              <a:ext uri="{FF2B5EF4-FFF2-40B4-BE49-F238E27FC236}">
                <a16:creationId xmlns:a16="http://schemas.microsoft.com/office/drawing/2014/main" id="{AB31534C-409E-62F8-ECDD-8ACF48BE61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72" t="9444" r="12442" b="18148"/>
          <a:stretch/>
        </p:blipFill>
        <p:spPr>
          <a:xfrm>
            <a:off x="0" y="0"/>
            <a:ext cx="6324600" cy="4965700"/>
          </a:xfrm>
          <a:prstGeom prst="rect">
            <a:avLst/>
          </a:prstGeom>
          <a:ln w="44450">
            <a:solidFill>
              <a:schemeClr val="bg1"/>
            </a:solidFill>
          </a:ln>
        </p:spPr>
      </p:pic>
      <p:pic>
        <p:nvPicPr>
          <p:cNvPr id="7" name="Picture 6" descr="A map of a desert&#10;&#10;Description automatically generated">
            <a:extLst>
              <a:ext uri="{FF2B5EF4-FFF2-40B4-BE49-F238E27FC236}">
                <a16:creationId xmlns:a16="http://schemas.microsoft.com/office/drawing/2014/main" id="{38AF0BA3-A3E1-E971-3F54-B745C122B7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88" t="5371" r="1025" b="11667"/>
          <a:stretch/>
        </p:blipFill>
        <p:spPr>
          <a:xfrm>
            <a:off x="5270500" y="1087474"/>
            <a:ext cx="6921500" cy="5689600"/>
          </a:xfrm>
          <a:prstGeom prst="rect">
            <a:avLst/>
          </a:prstGeom>
          <a:ln w="44450">
            <a:solidFill>
              <a:schemeClr val="bg1"/>
            </a:solidFill>
          </a:ln>
        </p:spPr>
      </p:pic>
      <p:pic>
        <p:nvPicPr>
          <p:cNvPr id="3" name="Picture 2" descr="A white number on a black background&#10;&#10;Description automatically generated">
            <a:extLst>
              <a:ext uri="{FF2B5EF4-FFF2-40B4-BE49-F238E27FC236}">
                <a16:creationId xmlns:a16="http://schemas.microsoft.com/office/drawing/2014/main" id="{9B112FD6-7585-6EDB-670F-15166AC2BA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4140" y="0"/>
            <a:ext cx="2007860" cy="1417654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3DD083C-B4AD-ED97-885A-F2DF3CB42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8687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number on a black background&#10;&#10;Description automatically generated">
            <a:extLst>
              <a:ext uri="{FF2B5EF4-FFF2-40B4-BE49-F238E27FC236}">
                <a16:creationId xmlns:a16="http://schemas.microsoft.com/office/drawing/2014/main" id="{9B112FD6-7585-6EDB-670F-15166AC2B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007860" cy="1417654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B9458BA0-E918-859D-7C38-3A99B8994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218" y="0"/>
            <a:ext cx="9445763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2B3E4D-F45A-433C-52A3-722E2E11E0DE}"/>
              </a:ext>
            </a:extLst>
          </p:cNvPr>
          <p:cNvSpPr txBox="1"/>
          <p:nvPr/>
        </p:nvSpPr>
        <p:spPr>
          <a:xfrm>
            <a:off x="-1073545" y="3238021"/>
            <a:ext cx="4693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2023-05-07 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2102 Tantalus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F9CED1-7D5D-FE11-FF5A-91FEB36B1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3348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858312-5220-E323-34B2-7915A8CCEBB1}"/>
              </a:ext>
            </a:extLst>
          </p:cNvPr>
          <p:cNvSpPr>
            <a:spLocks noGrp="1"/>
          </p:cNvSpPr>
          <p:nvPr/>
        </p:nvSpPr>
        <p:spPr>
          <a:xfrm>
            <a:off x="2040378" y="907337"/>
            <a:ext cx="10233800" cy="48237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3600" b="1" i="1" u="sng" dirty="0">
                <a:solidFill>
                  <a:srgbClr val="FFC000"/>
                </a:solidFill>
              </a:rPr>
              <a:t>IOTA North America Review Team</a:t>
            </a:r>
          </a:p>
          <a:p>
            <a:pPr marL="457200" lvl="1" indent="0">
              <a:buNone/>
            </a:pPr>
            <a:endParaRPr lang="en-US" sz="3600" b="1" i="1" u="sng" dirty="0">
              <a:solidFill>
                <a:srgbClr val="FFC000"/>
              </a:solidFill>
            </a:endParaRPr>
          </a:p>
          <a:p>
            <a:pPr lvl="1"/>
            <a:r>
              <a:rPr lang="en-US" dirty="0">
                <a:solidFill>
                  <a:srgbClr val="FFC000"/>
                </a:solidFill>
              </a:rPr>
              <a:t>Jerry </a:t>
            </a:r>
            <a:r>
              <a:rPr lang="en-US" dirty="0" err="1">
                <a:solidFill>
                  <a:srgbClr val="FFC000"/>
                </a:solidFill>
              </a:rPr>
              <a:t>Bardecker</a:t>
            </a:r>
            <a:endParaRPr lang="en-US" dirty="0">
              <a:solidFill>
                <a:srgbClr val="FFC000"/>
              </a:solidFill>
            </a:endParaRPr>
          </a:p>
          <a:p>
            <a:pPr lvl="1"/>
            <a:r>
              <a:rPr lang="en-US" dirty="0">
                <a:solidFill>
                  <a:srgbClr val="FFC000"/>
                </a:solidFill>
              </a:rPr>
              <a:t>Bob Dunford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Ernie Iverson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Steve Messner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John Moore – Coordinator Emeritus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Tony George – Difficult Observations Analyst – “The Shadow Whisperer”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Johnny Barton – </a:t>
            </a:r>
            <a:r>
              <a:rPr lang="en-US" dirty="0" err="1">
                <a:solidFill>
                  <a:srgbClr val="FFC000"/>
                </a:solidFill>
              </a:rPr>
              <a:t>Tangra</a:t>
            </a:r>
            <a:r>
              <a:rPr lang="en-US" dirty="0">
                <a:solidFill>
                  <a:srgbClr val="FFC000"/>
                </a:solidFill>
              </a:rPr>
              <a:t> Support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Dave </a:t>
            </a:r>
            <a:r>
              <a:rPr lang="en-US" dirty="0" err="1">
                <a:solidFill>
                  <a:srgbClr val="FFC000"/>
                </a:solidFill>
              </a:rPr>
              <a:t>Eisfeldt</a:t>
            </a:r>
            <a:r>
              <a:rPr lang="en-US" dirty="0">
                <a:solidFill>
                  <a:srgbClr val="FFC000"/>
                </a:solidFill>
              </a:rPr>
              <a:t> – </a:t>
            </a:r>
            <a:r>
              <a:rPr lang="en-US" dirty="0" err="1">
                <a:solidFill>
                  <a:srgbClr val="FFC000"/>
                </a:solidFill>
              </a:rPr>
              <a:t>Tangra</a:t>
            </a:r>
            <a:r>
              <a:rPr lang="en-US" dirty="0">
                <a:solidFill>
                  <a:srgbClr val="FFC000"/>
                </a:solidFill>
              </a:rPr>
              <a:t> Support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Dave Gault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Dave Herald</a:t>
            </a:r>
          </a:p>
        </p:txBody>
      </p:sp>
      <p:pic>
        <p:nvPicPr>
          <p:cNvPr id="3" name="Picture 2" descr="A white number on a black background&#10;&#10;Description automatically generated">
            <a:extLst>
              <a:ext uri="{FF2B5EF4-FFF2-40B4-BE49-F238E27FC236}">
                <a16:creationId xmlns:a16="http://schemas.microsoft.com/office/drawing/2014/main" id="{9904E028-3457-40BB-C1C0-96DDCBFB0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8266" cy="13826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012FA0-6779-14D7-8BE2-F5730135692D}"/>
              </a:ext>
            </a:extLst>
          </p:cNvPr>
          <p:cNvSpPr txBox="1"/>
          <p:nvPr/>
        </p:nvSpPr>
        <p:spPr>
          <a:xfrm>
            <a:off x="4585492" y="5535164"/>
            <a:ext cx="7360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Thanks! 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Clear Skies &amp; High SNRs!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B463AC-847A-A6C7-070D-2B47B00FB756}"/>
              </a:ext>
            </a:extLst>
          </p:cNvPr>
          <p:cNvSpPr>
            <a:spLocks noChangeAspect="1"/>
          </p:cNvSpPr>
          <p:nvPr/>
        </p:nvSpPr>
        <p:spPr>
          <a:xfrm>
            <a:off x="1782241" y="1281038"/>
            <a:ext cx="849913" cy="270843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7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{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1E47E0-8858-959D-83ED-31402F71121E}"/>
              </a:ext>
            </a:extLst>
          </p:cNvPr>
          <p:cNvSpPr txBox="1"/>
          <p:nvPr/>
        </p:nvSpPr>
        <p:spPr>
          <a:xfrm>
            <a:off x="444187" y="2242000"/>
            <a:ext cx="11176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 dirty="0">
                <a:latin typeface="Script MT Bold" panose="03040602040607080904" pitchFamily="66" charset="0"/>
              </a:rPr>
              <a:t>R</a:t>
            </a:r>
            <a:r>
              <a:rPr lang="en-US" sz="4800" baseline="45000" dirty="0">
                <a:latin typeface="Arial Black" panose="020B0A04020102020204" pitchFamily="34" charset="0"/>
              </a:rPr>
              <a:t>2</a:t>
            </a:r>
          </a:p>
          <a:p>
            <a:r>
              <a:rPr lang="en-US" sz="2400" baseline="45000" dirty="0">
                <a:latin typeface="Arial Black" panose="020B0A04020102020204" pitchFamily="34" charset="0"/>
              </a:rPr>
              <a:t>  Team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939A7F-4193-8DF1-6110-BD13528F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293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E2B3E4D-F45A-433C-52A3-722E2E11E0DE}"/>
              </a:ext>
            </a:extLst>
          </p:cNvPr>
          <p:cNvSpPr txBox="1"/>
          <p:nvPr/>
        </p:nvSpPr>
        <p:spPr>
          <a:xfrm>
            <a:off x="2130015" y="1708811"/>
            <a:ext cx="6630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2022 08 08 (90) Antiope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A1F54E-DB46-3929-B111-832900AA3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015" y="2124309"/>
            <a:ext cx="6446313" cy="4598894"/>
          </a:xfrm>
          <a:prstGeom prst="rect">
            <a:avLst/>
          </a:prstGeom>
        </p:spPr>
      </p:pic>
      <p:pic>
        <p:nvPicPr>
          <p:cNvPr id="4" name="Picture 3" descr="A black and white image of a globe&#10;&#10;Description automatically generated">
            <a:extLst>
              <a:ext uri="{FF2B5EF4-FFF2-40B4-BE49-F238E27FC236}">
                <a16:creationId xmlns:a16="http://schemas.microsoft.com/office/drawing/2014/main" id="{C256A0C3-ADEB-55E0-C6BB-00EC9CF33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8266" y="819363"/>
            <a:ext cx="8275468" cy="5903840"/>
          </a:xfrm>
          <a:prstGeom prst="rect">
            <a:avLst/>
          </a:prstGeom>
        </p:spPr>
      </p:pic>
      <p:pic>
        <p:nvPicPr>
          <p:cNvPr id="5" name="Picture 4" descr="A white number on a black background&#10;&#10;Description automatically generated">
            <a:extLst>
              <a:ext uri="{FF2B5EF4-FFF2-40B4-BE49-F238E27FC236}">
                <a16:creationId xmlns:a16="http://schemas.microsoft.com/office/drawing/2014/main" id="{F6AF284A-7182-0DF1-D0AC-2F3B18E91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958266" cy="13826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647A06-E1B2-F705-E039-7E8E2B572B91}"/>
              </a:ext>
            </a:extLst>
          </p:cNvPr>
          <p:cNvSpPr txBox="1"/>
          <p:nvPr/>
        </p:nvSpPr>
        <p:spPr>
          <a:xfrm>
            <a:off x="2617143" y="229654"/>
            <a:ext cx="6957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This Year:  2022 11 21 (90) Antiope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C453078-DED0-F3A8-B37E-2A08C785F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272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number on a black background&#10;&#10;Description automatically generated">
            <a:extLst>
              <a:ext uri="{FF2B5EF4-FFF2-40B4-BE49-F238E27FC236}">
                <a16:creationId xmlns:a16="http://schemas.microsoft.com/office/drawing/2014/main" id="{D4A8EEF1-94AD-2D8D-60C1-92BE830AD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8266" cy="1382638"/>
          </a:xfrm>
          <a:prstGeom prst="rect">
            <a:avLst/>
          </a:prstGeom>
        </p:spPr>
      </p:pic>
      <p:pic>
        <p:nvPicPr>
          <p:cNvPr id="6" name="Picture 5" descr="A map of a desert with blue lines&#10;&#10;Description automatically generated">
            <a:extLst>
              <a:ext uri="{FF2B5EF4-FFF2-40B4-BE49-F238E27FC236}">
                <a16:creationId xmlns:a16="http://schemas.microsoft.com/office/drawing/2014/main" id="{7D23C81D-7955-1D04-D1F5-3FB698266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916" y="0"/>
            <a:ext cx="7778168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5A6CE9-23AD-5576-CB0E-D26AA4BDF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192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land with lines and dots&#10;&#10;Description automatically generated">
            <a:extLst>
              <a:ext uri="{FF2B5EF4-FFF2-40B4-BE49-F238E27FC236}">
                <a16:creationId xmlns:a16="http://schemas.microsoft.com/office/drawing/2014/main" id="{696042CA-227A-63BB-3792-595C54607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183" y="0"/>
            <a:ext cx="7843633" cy="6858000"/>
          </a:xfrm>
          <a:prstGeom prst="rect">
            <a:avLst/>
          </a:prstGeom>
        </p:spPr>
      </p:pic>
      <p:pic>
        <p:nvPicPr>
          <p:cNvPr id="2" name="Picture 1" descr="A white number on a black background&#10;&#10;Description automatically generated">
            <a:extLst>
              <a:ext uri="{FF2B5EF4-FFF2-40B4-BE49-F238E27FC236}">
                <a16:creationId xmlns:a16="http://schemas.microsoft.com/office/drawing/2014/main" id="{8D39FA48-3483-D637-5819-371482ACD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58266" cy="138263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1B06B-E91C-3F14-8937-D715A2307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917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284B41-9AFC-B603-1B07-EFD058E58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184" y="0"/>
            <a:ext cx="7843632" cy="6858000"/>
          </a:xfrm>
          <a:prstGeom prst="rect">
            <a:avLst/>
          </a:prstGeom>
        </p:spPr>
      </p:pic>
      <p:pic>
        <p:nvPicPr>
          <p:cNvPr id="2" name="Picture 1" descr="A white number on a black background&#10;&#10;Description automatically generated">
            <a:extLst>
              <a:ext uri="{FF2B5EF4-FFF2-40B4-BE49-F238E27FC236}">
                <a16:creationId xmlns:a16="http://schemas.microsoft.com/office/drawing/2014/main" id="{F6F3AD18-9BA9-5799-D56D-1BD507B3A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58266" cy="138263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D7BBAD-CFE5-5252-86DB-61285D6C0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DD952A-2B2D-1E8A-F757-CD0ABDD9A235}"/>
              </a:ext>
            </a:extLst>
          </p:cNvPr>
          <p:cNvSpPr txBox="1"/>
          <p:nvPr/>
        </p:nvSpPr>
        <p:spPr>
          <a:xfrm>
            <a:off x="-313760" y="2617852"/>
            <a:ext cx="2585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3256453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number on a black background&#10;&#10;Description automatically generated">
            <a:extLst>
              <a:ext uri="{FF2B5EF4-FFF2-40B4-BE49-F238E27FC236}">
                <a16:creationId xmlns:a16="http://schemas.microsoft.com/office/drawing/2014/main" id="{6B41C9F7-B606-7C35-BB66-3C2EA4B3A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8266" cy="1382638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022326DE-8A20-985A-D7DD-1AD931E60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8266" y="843476"/>
            <a:ext cx="9144000" cy="51710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2D3D81-2F9F-AA4D-E863-60B811729CE7}"/>
              </a:ext>
            </a:extLst>
          </p:cNvPr>
          <p:cNvSpPr txBox="1"/>
          <p:nvPr/>
        </p:nvSpPr>
        <p:spPr>
          <a:xfrm>
            <a:off x="2577885" y="229654"/>
            <a:ext cx="7904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2022 11 21 (90) Antiope  K. Healy Light Curve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4195BF-9225-1C01-4633-B4176A28C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413682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11567</TotalTime>
  <Words>490</Words>
  <Application>Microsoft Office PowerPoint</Application>
  <PresentationFormat>Widescreen</PresentationFormat>
  <Paragraphs>147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Arial</vt:lpstr>
      <vt:lpstr>Arial Black</vt:lpstr>
      <vt:lpstr>Calibri</vt:lpstr>
      <vt:lpstr>Corbel</vt:lpstr>
      <vt:lpstr>Script MT Bold</vt:lpstr>
      <vt:lpstr>Depth</vt:lpstr>
      <vt:lpstr>IOTA / North America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IOTA / North America</dc:title>
  <dc:creator>John Moore</dc:creator>
  <cp:lastModifiedBy>John Moore</cp:lastModifiedBy>
  <cp:revision>43</cp:revision>
  <dcterms:created xsi:type="dcterms:W3CDTF">2022-07-28T19:13:25Z</dcterms:created>
  <dcterms:modified xsi:type="dcterms:W3CDTF">2023-07-24T21:15:22Z</dcterms:modified>
</cp:coreProperties>
</file>